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2D017-8213-458D-97CD-B1D109DC18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80DD45-493F-4EE2-82E3-F0A404D56E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E835F-A04A-4930-8EBF-804958BC7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F195-1853-4F8E-BCF1-A155988237B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0D943-4637-41A6-9F1B-7A5B15CA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B7A4E-9048-4F19-8075-3797F8C24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BE80-B220-4DB5-8708-A4423F82F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5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B23E2-EEA3-4E07-ABB6-8663D4721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638909-374B-4229-AF41-A620965412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2556A-AAF0-4F45-A653-AC2D6C61D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F195-1853-4F8E-BCF1-A155988237B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E59E6-690C-44BE-B006-897A7DF31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16589-7E6C-4A69-A69D-CD54C2E5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BE80-B220-4DB5-8708-A4423F82F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2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C11AAF-2DB7-4F96-9B69-F78F427001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C8BFD0-A810-434E-83B6-6CD9F7065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4019C-11C5-4D96-BC27-A4BF3BE77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F195-1853-4F8E-BCF1-A155988237B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7301F-AA21-4C89-A24E-EC58B8A30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2E49A-FAF8-400E-BA3E-6AD439FFC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BE80-B220-4DB5-8708-A4423F82F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9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E9AA4-B587-45C1-AD48-C18EDDE65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B27E3-1522-45F5-83EB-FB80F020D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85585-7E56-46AF-AF53-52EC98CD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F195-1853-4F8E-BCF1-A155988237B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27FCE-434B-4BBD-A2A0-1686F505C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2E658-FA1D-4A50-97F2-AF15DEB3D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BE80-B220-4DB5-8708-A4423F82F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0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E9EFA-D99C-420E-807A-3AE1C78EA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6127D-CD1B-40E3-B245-C76D6FE1D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3E1C7-EEBA-4F89-ACB2-F0A832892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F195-1853-4F8E-BCF1-A155988237B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EC6CE-E03A-4460-B359-27A3760BC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05132-7AFB-40E9-AE99-B43FC17FF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BE80-B220-4DB5-8708-A4423F82F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2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A6ACD-55E1-4BA3-9834-12F3ECEBD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96AE2-B572-4229-8DBF-1D450332F4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A4936A-DD65-4633-A726-44C5DCCC1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EBCC51-9DFD-4E06-96A6-E025EAC3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F195-1853-4F8E-BCF1-A155988237B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383725-5639-44FF-8FB4-D34486B7F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851F81-1B3A-41D4-AA0A-AD966DCE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BE80-B220-4DB5-8708-A4423F82F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2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3B67-1791-44D1-BFA7-169F1D553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30580-811A-431C-9EFB-E738BEC73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ECF97F-466A-4EA6-864C-6E3DFA8CBB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278999-C19C-4E50-9BB5-61B246449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3D9FBA-4782-4F8B-A5C9-6090BBA353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B3B990-97EE-4CDC-91B9-7E8B6D723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F195-1853-4F8E-BCF1-A155988237B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E1D2B5-32C4-48FE-8FCE-997CD6F41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8E947E-D62A-4718-ACF2-667B6335C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BE80-B220-4DB5-8708-A4423F82F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CEAA7-9F44-4E04-9078-209995044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112133-E7E3-4D7F-AA71-6B9F9F32C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F195-1853-4F8E-BCF1-A155988237B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5BC27E-59F3-4C05-9B88-DC61E80EF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85579-18B1-4871-8C66-DE7EDA57F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BE80-B220-4DB5-8708-A4423F82F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55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DE9D9D-EA32-4C63-8D39-27E9C7BC2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F195-1853-4F8E-BCF1-A155988237B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2778D2-CED2-40FA-BE8F-8B08C547C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5515C6-C09B-4D6A-AC5A-571FB3245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BE80-B220-4DB5-8708-A4423F82F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4B4F6-D6EB-46C5-A3EA-480D7ABF5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AD684-7724-4385-8B0F-F749B0743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3DD56F-C451-4594-8B75-DB72DB0113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95E70E-032B-4E02-B9D2-10A131DF3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F195-1853-4F8E-BCF1-A155988237B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F0CA2-B68D-41A5-A012-04FA65765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F0625-67DD-40D7-A371-81D959CED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BE80-B220-4DB5-8708-A4423F82F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63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CFAD8-62AE-4060-ADEE-B14D47772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FDF95D-296F-4416-BAE2-CC5DC14EC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5DABC2-D77D-436D-9852-2B61B0014B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536A03-5764-4ACE-950D-C1A46C9B7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F195-1853-4F8E-BCF1-A155988237B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B1CC50-AD4C-44CB-B176-431DE41AC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0EEEC5-8EDD-456D-A036-419F1FAF6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BE80-B220-4DB5-8708-A4423F82F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7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874E3C-C3A8-4268-A4C5-B6EB13E89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9B1F1-92BA-4751-A67D-6940AFBFC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8F7F7-4245-4B5C-9CF0-ECC594E2EB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0F195-1853-4F8E-BCF1-A155988237B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0EAD7-831F-41B3-8F3C-AC38D1AC2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782D0-BEE7-4A90-91B7-3FD17D78B6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7BE80-B220-4DB5-8708-A4423F82F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54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inance.yahoo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E5264C8-E3AE-4CE8-9C83-CBBF15F049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450529"/>
              </p:ext>
            </p:extLst>
          </p:nvPr>
        </p:nvGraphicFramePr>
        <p:xfrm>
          <a:off x="312264" y="258393"/>
          <a:ext cx="11417935" cy="6341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7935">
                  <a:extLst>
                    <a:ext uri="{9D8B030D-6E8A-4147-A177-3AD203B41FA5}">
                      <a16:colId xmlns:a16="http://schemas.microsoft.com/office/drawing/2014/main" val="587015962"/>
                    </a:ext>
                  </a:extLst>
                </a:gridCol>
              </a:tblGrid>
              <a:tr h="66569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  <a:ea typeface="Jost" pitchFamily="2" charset="0"/>
                        </a:rPr>
                        <a:t>COMPANY PROFILE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  <a:ea typeface="Jost" pitchFamily="2" charset="0"/>
                        </a:rPr>
                        <a:t>Use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  <a:ea typeface="Jost" pitchFamily="2" charset="0"/>
                          <a:hlinkClick r:id="rId2"/>
                        </a:rPr>
                        <a:t>https://finance.yahoo.com/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Rockwell" panose="02060603020205020403" pitchFamily="18" charset="0"/>
                          <a:ea typeface="Jost" pitchFamily="2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6066996"/>
                  </a:ext>
                </a:extLst>
              </a:tr>
              <a:tr h="410309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  <a:latin typeface="Jost" pitchFamily="2" charset="0"/>
                          <a:ea typeface="Jost" pitchFamily="2" charset="0"/>
                        </a:rPr>
                        <a:t>Date: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881073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  <a:latin typeface="Jost" pitchFamily="2" charset="0"/>
                          <a:ea typeface="Jost" pitchFamily="2" charset="0"/>
                        </a:rPr>
                        <a:t>Company: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0718033"/>
                  </a:ext>
                </a:extLst>
              </a:tr>
              <a:tr h="465826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  <a:latin typeface="Jost" pitchFamily="2" charset="0"/>
                          <a:ea typeface="Jost" pitchFamily="2" charset="0"/>
                        </a:rPr>
                        <a:t>Ticker Symbol – In Parentheses beside name):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457430"/>
                  </a:ext>
                </a:extLst>
              </a:tr>
              <a:tr h="431321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  <a:latin typeface="Jost" pitchFamily="2" charset="0"/>
                          <a:ea typeface="Jost" pitchFamily="2" charset="0"/>
                        </a:rPr>
                        <a:t>Industry – Click on Profile – Right Below Profile):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101213"/>
                  </a:ext>
                </a:extLst>
              </a:tr>
              <a:tr h="674939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  <a:latin typeface="Jost" pitchFamily="2" charset="0"/>
                          <a:ea typeface="Jost" pitchFamily="2" charset="0"/>
                        </a:rPr>
                        <a:t>What Does the Company Do – Click on Profile – Scroll to Description):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731322"/>
                  </a:ext>
                </a:extLst>
              </a:tr>
              <a:tr h="1021501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  <a:latin typeface="Jost" pitchFamily="2" charset="0"/>
                          <a:ea typeface="Jost" pitchFamily="2" charset="0"/>
                        </a:rPr>
                        <a:t>Who are the Closest Competitors – Click on Summary – on Right:  </a:t>
                      </a:r>
                      <a:r>
                        <a:rPr lang="en-US" i="1" dirty="0">
                          <a:solidFill>
                            <a:schemeClr val="tx1"/>
                          </a:solidFill>
                          <a:latin typeface="Jost" pitchFamily="2" charset="0"/>
                          <a:ea typeface="Jost" pitchFamily="2" charset="0"/>
                        </a:rPr>
                        <a:t>People Also Watch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Jost" pitchFamily="2" charset="0"/>
                          <a:ea typeface="Jost" pitchFamily="2" charset="0"/>
                        </a:rPr>
                        <a:t>):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054011"/>
                  </a:ext>
                </a:extLst>
              </a:tr>
              <a:tr h="1049459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  <a:latin typeface="Jost" pitchFamily="2" charset="0"/>
                          <a:ea typeface="Jost" pitchFamily="2" charset="0"/>
                        </a:rPr>
                        <a:t>What do Analysts Recommend – Buy/Sell/Hold – Click on Summary – on Right:  </a:t>
                      </a:r>
                      <a:r>
                        <a:rPr lang="en-US" i="1" dirty="0">
                          <a:solidFill>
                            <a:schemeClr val="tx1"/>
                          </a:solidFill>
                          <a:latin typeface="Jost" pitchFamily="2" charset="0"/>
                          <a:ea typeface="Jost" pitchFamily="2" charset="0"/>
                        </a:rPr>
                        <a:t>Recommendation Trends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Jost" pitchFamily="2" charset="0"/>
                          <a:ea typeface="Jost" pitchFamily="2" charset="0"/>
                        </a:rPr>
                        <a:t>):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598292"/>
                  </a:ext>
                </a:extLst>
              </a:tr>
              <a:tr h="1164965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  <a:latin typeface="Jost" pitchFamily="2" charset="0"/>
                          <a:ea typeface="Jost" pitchFamily="2" charset="0"/>
                        </a:rPr>
                        <a:t>Buy? Why?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9558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812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2F2C7BDF790B4581C2CA0CEE5509C3" ma:contentTypeVersion="17" ma:contentTypeDescription="Create a new document." ma:contentTypeScope="" ma:versionID="3b508ad53f0269add243f4f75e949bb1">
  <xsd:schema xmlns:xsd="http://www.w3.org/2001/XMLSchema" xmlns:xs="http://www.w3.org/2001/XMLSchema" xmlns:p="http://schemas.microsoft.com/office/2006/metadata/properties" xmlns:ns2="f6cc3111-7c17-4a66-b81f-a6a6e7a7fc70" xmlns:ns3="4de645ea-3fa7-4c2f-b3e5-bd8ad4d52b0d" targetNamespace="http://schemas.microsoft.com/office/2006/metadata/properties" ma:root="true" ma:fieldsID="d3a403476767651b1d9b08a966e9b04a" ns2:_="" ns3:_="">
    <xsd:import namespace="f6cc3111-7c17-4a66-b81f-a6a6e7a7fc70"/>
    <xsd:import namespace="4de645ea-3fa7-4c2f-b3e5-bd8ad4d52b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cc3111-7c17-4a66-b81f-a6a6e7a7fc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032b07bb-fd7d-413e-8714-e6af48a485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e645ea-3fa7-4c2f-b3e5-bd8ad4d52b0d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1408fef2-b825-4c37-9325-33dbbcf26bd7}" ma:internalName="TaxCatchAll" ma:showField="CatchAllData" ma:web="4de645ea-3fa7-4c2f-b3e5-bd8ad4d52b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de645ea-3fa7-4c2f-b3e5-bd8ad4d52b0d"/>
    <lcf76f155ced4ddcb4097134ff3c332f xmlns="f6cc3111-7c17-4a66-b81f-a6a6e7a7fc7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FB2556-0597-4DE7-B296-E479F8EDAD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cc3111-7c17-4a66-b81f-a6a6e7a7fc70"/>
    <ds:schemaRef ds:uri="4de645ea-3fa7-4c2f-b3e5-bd8ad4d52b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E5C747-B072-4C4F-9825-4FECF3E498C8}">
  <ds:schemaRefs>
    <ds:schemaRef ds:uri="f6cc3111-7c17-4a66-b81f-a6a6e7a7fc70"/>
    <ds:schemaRef ds:uri="http://www.w3.org/XML/1998/namespace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4de645ea-3fa7-4c2f-b3e5-bd8ad4d52b0d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0FEC816-CEAB-4BF1-B496-F9FB21BDF4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89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Jost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Falatko, Florence C.</dc:creator>
  <cp:lastModifiedBy>Metzler, Mary</cp:lastModifiedBy>
  <cp:revision>5</cp:revision>
  <dcterms:created xsi:type="dcterms:W3CDTF">2019-12-01T18:10:02Z</dcterms:created>
  <dcterms:modified xsi:type="dcterms:W3CDTF">2024-12-02T16:43:28Z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0x010100EE2F2C7BDF790B4581C2CA0CEE5509C3</vt:lpwstr>
  </property>
</Properties>
</file>