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48" r:id="rId5"/>
  </p:sldMasterIdLst>
  <p:notesMasterIdLst>
    <p:notesMasterId r:id="rId10"/>
  </p:notesMasterIdLst>
  <p:sldIdLst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F930C8-431A-DA19-33B0-9FF8D439A309}" v="5" dt="2019-12-02T23:52:08.3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3" d="100"/>
          <a:sy n="63" d="100"/>
        </p:scale>
        <p:origin x="6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EBFD5A-841C-48A6-BC68-2717179817A3}" type="datetimeFigureOut">
              <a:rPr lang="en-US"/>
              <a:t>12/2/2024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80E359-C5C5-4057-87CC-0977EB30C1C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329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ticket</a:t>
            </a:r>
            <a:r>
              <a:rPr lang="en-US" baseline="0" dirty="0"/>
              <a:t> is to be used by students when they buy a stock.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EFF1E-823B-475A-99B9-2FA137FDD5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90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</a:t>
            </a:r>
            <a:r>
              <a:rPr lang="en-US" baseline="0" dirty="0"/>
              <a:t> tickets is to be used by students when they sell a stock.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EFF1E-823B-475A-99B9-2FA137FDD5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146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B624-C452-454F-8998-9CBD16242879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421-3AFB-47C5-8FC3-DC5FA75AF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B624-C452-454F-8998-9CBD16242879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421-3AFB-47C5-8FC3-DC5FA75AF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B624-C452-454F-8998-9CBD16242879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421-3AFB-47C5-8FC3-DC5FA75AF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B624-C452-454F-8998-9CBD16242879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421-3AFB-47C5-8FC3-DC5FA75AF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B624-C452-454F-8998-9CBD16242879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421-3AFB-47C5-8FC3-DC5FA75AF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B624-C452-454F-8998-9CBD16242879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421-3AFB-47C5-8FC3-DC5FA75AF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B624-C452-454F-8998-9CBD16242879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421-3AFB-47C5-8FC3-DC5FA75AF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B624-C452-454F-8998-9CBD16242879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421-3AFB-47C5-8FC3-DC5FA75AF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B624-C452-454F-8998-9CBD16242879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421-3AFB-47C5-8FC3-DC5FA75AF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B624-C452-454F-8998-9CBD16242879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421-3AFB-47C5-8FC3-DC5FA75AF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B624-C452-454F-8998-9CBD16242879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421-3AFB-47C5-8FC3-DC5FA75AF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9B624-C452-454F-8998-9CBD16242879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D9421-3AFB-47C5-8FC3-DC5FA75AF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Purchase Ticket Guidelines and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	When you </a:t>
            </a:r>
            <a:r>
              <a:rPr lang="en-US" b="1" dirty="0"/>
              <a:t>buy a stock</a:t>
            </a:r>
            <a:r>
              <a:rPr lang="en-US" dirty="0"/>
              <a:t>, please record the total cost including commission:</a:t>
            </a:r>
          </a:p>
          <a:p>
            <a:pPr>
              <a:buNone/>
            </a:pPr>
            <a:r>
              <a:rPr lang="en-US" dirty="0"/>
              <a:t> 	</a:t>
            </a:r>
            <a:r>
              <a:rPr lang="en-US" b="1" dirty="0"/>
              <a:t>Base Cost</a:t>
            </a:r>
            <a:r>
              <a:rPr lang="en-US" dirty="0"/>
              <a:t>	Price of stock per share x total number of shares purchased</a:t>
            </a:r>
          </a:p>
          <a:p>
            <a:pPr>
              <a:buNone/>
            </a:pPr>
            <a:r>
              <a:rPr lang="en-US" b="1" dirty="0"/>
              <a:t>	+</a:t>
            </a:r>
            <a:r>
              <a:rPr lang="en-US" dirty="0"/>
              <a:t>		Commission ($5.00)</a:t>
            </a:r>
          </a:p>
          <a:p>
            <a:pPr>
              <a:buNone/>
            </a:pPr>
            <a:r>
              <a:rPr lang="en-US" b="1" dirty="0"/>
              <a:t>	=</a:t>
            </a:r>
            <a:r>
              <a:rPr lang="en-US" dirty="0"/>
              <a:t>		Total Cost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b="1" dirty="0"/>
              <a:t>	Example: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	Buy 100 shares of Coca Cola Industries (KO)</a:t>
            </a:r>
          </a:p>
          <a:p>
            <a:pPr>
              <a:buNone/>
            </a:pPr>
            <a:r>
              <a:rPr lang="en-US" dirty="0"/>
              <a:t>	Base Cost	$41.94 x 100 = $4,194</a:t>
            </a:r>
          </a:p>
          <a:p>
            <a:pPr>
              <a:buNone/>
            </a:pPr>
            <a:r>
              <a:rPr lang="en-US" dirty="0"/>
              <a:t>	+		$5.00 </a:t>
            </a:r>
          </a:p>
          <a:p>
            <a:pPr>
              <a:buNone/>
            </a:pPr>
            <a:r>
              <a:rPr lang="en-US" dirty="0"/>
              <a:t>	=		$4,199.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Why Buy?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403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Blank Purchase Ticket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	Our team bought _______</a:t>
            </a:r>
            <a:r>
              <a:rPr lang="en-US" b="1" dirty="0"/>
              <a:t>shares</a:t>
            </a:r>
            <a:r>
              <a:rPr lang="en-US" dirty="0"/>
              <a:t> of </a:t>
            </a:r>
            <a:r>
              <a:rPr lang="en-US" b="1" dirty="0"/>
              <a:t>______________company name(__________-ticker symbol)</a:t>
            </a:r>
            <a:r>
              <a:rPr lang="en-US" dirty="0"/>
              <a:t>at a </a:t>
            </a:r>
            <a:r>
              <a:rPr lang="en-US" b="1" dirty="0"/>
              <a:t>price</a:t>
            </a:r>
            <a:r>
              <a:rPr lang="en-US" dirty="0"/>
              <a:t> of $______ </a:t>
            </a:r>
            <a:r>
              <a:rPr lang="en-US" b="1" dirty="0"/>
              <a:t>per share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	______shares x price ______per share = ______ base cost.</a:t>
            </a:r>
          </a:p>
          <a:p>
            <a:pPr>
              <a:buNone/>
            </a:pPr>
            <a:r>
              <a:rPr lang="en-US" dirty="0"/>
              <a:t>	$5.00 commission.</a:t>
            </a:r>
          </a:p>
          <a:p>
            <a:pPr>
              <a:buNone/>
            </a:pPr>
            <a:r>
              <a:rPr lang="en-US" dirty="0"/>
              <a:t>	Total Cost = ___________________</a:t>
            </a:r>
          </a:p>
          <a:p>
            <a:pPr>
              <a:buNone/>
            </a:pPr>
            <a:r>
              <a:rPr lang="en-US" dirty="0"/>
              <a:t>			      base cost + commission</a:t>
            </a:r>
          </a:p>
        </p:txBody>
      </p:sp>
    </p:spTree>
    <p:extLst>
      <p:ext uri="{BB962C8B-B14F-4D97-AF65-F5344CB8AC3E}">
        <p14:creationId xmlns:p14="http://schemas.microsoft.com/office/powerpoint/2010/main" val="2820684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Sale Ticket Guidelines and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When you </a:t>
            </a:r>
            <a:r>
              <a:rPr lang="en-US" b="1" dirty="0"/>
              <a:t>sell a stock</a:t>
            </a:r>
            <a:r>
              <a:rPr lang="en-US" dirty="0"/>
              <a:t>, please record the base sale minus commission:</a:t>
            </a:r>
          </a:p>
          <a:p>
            <a:pPr>
              <a:buNone/>
            </a:pPr>
            <a:r>
              <a:rPr lang="en-US" b="1" dirty="0"/>
              <a:t>Base Sale</a:t>
            </a:r>
            <a:r>
              <a:rPr lang="en-US" dirty="0"/>
              <a:t>	Price of stock per share x total number of shares sold</a:t>
            </a:r>
            <a:endParaRPr lang="en-US" b="1" dirty="0"/>
          </a:p>
          <a:p>
            <a:pPr>
              <a:buNone/>
            </a:pPr>
            <a:r>
              <a:rPr lang="en-US" b="1" dirty="0"/>
              <a:t>-</a:t>
            </a:r>
            <a:r>
              <a:rPr lang="en-US" dirty="0"/>
              <a:t>			$5.00</a:t>
            </a:r>
          </a:p>
          <a:p>
            <a:pPr>
              <a:buNone/>
            </a:pPr>
            <a:r>
              <a:rPr lang="en-US" b="1" dirty="0"/>
              <a:t>=</a:t>
            </a:r>
            <a:r>
              <a:rPr lang="en-US" dirty="0"/>
              <a:t>			Net Sale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b="1" dirty="0"/>
              <a:t>Example: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Sell 100 shares of Coca Cola Industries (KO)</a:t>
            </a:r>
          </a:p>
          <a:p>
            <a:pPr>
              <a:buNone/>
            </a:pPr>
            <a:r>
              <a:rPr lang="en-US" dirty="0"/>
              <a:t>Base Sale	$41.94 x 100 = $4,194</a:t>
            </a:r>
          </a:p>
          <a:p>
            <a:pPr>
              <a:buNone/>
            </a:pPr>
            <a:r>
              <a:rPr lang="en-US" dirty="0"/>
              <a:t>-		$5.00</a:t>
            </a:r>
          </a:p>
          <a:p>
            <a:pPr>
              <a:buNone/>
            </a:pPr>
            <a:r>
              <a:rPr lang="en-US" dirty="0"/>
              <a:t>=		$3,774.60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131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Blank Sale Ticket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	Our team sold _______</a:t>
            </a:r>
            <a:r>
              <a:rPr lang="en-US" b="1" dirty="0"/>
              <a:t>shares</a:t>
            </a:r>
            <a:r>
              <a:rPr lang="en-US" dirty="0"/>
              <a:t> of </a:t>
            </a:r>
            <a:r>
              <a:rPr lang="en-US" b="1" dirty="0"/>
              <a:t>______________company name(__________-ticker symbol)</a:t>
            </a:r>
            <a:r>
              <a:rPr lang="en-US" dirty="0"/>
              <a:t>at a </a:t>
            </a:r>
            <a:r>
              <a:rPr lang="en-US" b="1" dirty="0"/>
              <a:t>price</a:t>
            </a:r>
            <a:r>
              <a:rPr lang="en-US" dirty="0"/>
              <a:t> of $______ </a:t>
            </a:r>
            <a:r>
              <a:rPr lang="en-US" b="1" dirty="0"/>
              <a:t>per share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	______shares x price ______per share = ______ base sale.</a:t>
            </a:r>
          </a:p>
          <a:p>
            <a:pPr>
              <a:buNone/>
            </a:pPr>
            <a:r>
              <a:rPr lang="en-US" dirty="0"/>
              <a:t>	$5.00 commission.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NetSale</a:t>
            </a:r>
            <a:r>
              <a:rPr lang="en-US" dirty="0"/>
              <a:t> = ___________________</a:t>
            </a:r>
          </a:p>
          <a:p>
            <a:pPr>
              <a:buNone/>
            </a:pPr>
            <a:r>
              <a:rPr lang="en-US" dirty="0"/>
              <a:t>			      base sale – commission</a:t>
            </a:r>
          </a:p>
          <a:p>
            <a:pPr>
              <a:buNone/>
            </a:pPr>
            <a:r>
              <a:rPr lang="en-US"/>
              <a:t>Why sell?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775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AD7701AEA4EA41A47D8E7B46185C48" ma:contentTypeVersion="13" ma:contentTypeDescription="Create a new document." ma:contentTypeScope="" ma:versionID="34a700542bdabd867e629d23dc6e606a">
  <xsd:schema xmlns:xsd="http://www.w3.org/2001/XMLSchema" xmlns:xs="http://www.w3.org/2001/XMLSchema" xmlns:p="http://schemas.microsoft.com/office/2006/metadata/properties" xmlns:ns3="f359708c-098a-43e2-bfb8-54bfc52086b8" xmlns:ns4="bce81bfa-24b6-4533-912d-c9d62b1080b2" targetNamespace="http://schemas.microsoft.com/office/2006/metadata/properties" ma:root="true" ma:fieldsID="64232b3edeec151760c16e695e200704" ns3:_="" ns4:_="">
    <xsd:import namespace="f359708c-098a-43e2-bfb8-54bfc52086b8"/>
    <xsd:import namespace="bce81bfa-24b6-4533-912d-c9d62b1080b2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59708c-098a-43e2-bfb8-54bfc52086b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e81bfa-24b6-4533-912d-c9d62b1080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9D84BB-183F-4F03-A0DF-D44133D9C9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59708c-098a-43e2-bfb8-54bfc52086b8"/>
    <ds:schemaRef ds:uri="bce81bfa-24b6-4533-912d-c9d62b1080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27E8B2-732A-4FF4-B579-EBA15A6739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15CDE1-901C-431C-BDED-7D35294BBFC9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bce81bfa-24b6-4533-912d-c9d62b1080b2"/>
    <ds:schemaRef ds:uri="http://schemas.microsoft.com/office/2006/documentManagement/types"/>
    <ds:schemaRef ds:uri="http://schemas.microsoft.com/office/infopath/2007/PartnerControls"/>
    <ds:schemaRef ds:uri="f359708c-098a-43e2-bfb8-54bfc52086b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316</Words>
  <Application>Microsoft Office PowerPoint</Application>
  <PresentationFormat>Widescreen</PresentationFormat>
  <Paragraphs>43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Office Theme</vt:lpstr>
      <vt:lpstr>Purchase Ticket Guidelines and Example</vt:lpstr>
      <vt:lpstr>Blank Purchase Ticket</vt:lpstr>
      <vt:lpstr>Sale Ticket Guidelines and Example</vt:lpstr>
      <vt:lpstr>Blank Sale Ticket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Mary Metzler</cp:lastModifiedBy>
  <cp:revision>11</cp:revision>
  <dcterms:created xsi:type="dcterms:W3CDTF">2019-12-02T23:50:39Z</dcterms:created>
  <dcterms:modified xsi:type="dcterms:W3CDTF">2024-12-02T17:36:18Z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0x010100A1AD7701AEA4EA41A47D8E7B46185C48</vt:lpwstr>
  </property>
</Properties>
</file>